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399288" cy="43199050"/>
  <p:notesSz cx="6858000" cy="9144000"/>
  <p:embeddedFontLst>
    <p:embeddedFont>
      <p:font typeface="方正姚体" panose="02010601030101010101" pitchFamily="2" charset="-122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微软雅黑" panose="020B0503020204020204" pitchFamily="34" charset="-122"/>
      <p:regular r:id="rId9"/>
      <p:bold r:id="rId10"/>
    </p:embeddedFont>
    <p:embeddedFont>
      <p:font typeface="Cooper Black" panose="0208090404030B020404" pitchFamily="18" charset="0"/>
      <p:regular r:id="rId11"/>
    </p:embeddedFont>
    <p:embeddedFont>
      <p:font typeface="黑体" panose="02010609060101010101" pitchFamily="49" charset="-122"/>
      <p:regular r:id="rId1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6">
          <p15:clr>
            <a:srgbClr val="A4A3A4"/>
          </p15:clr>
        </p15:guide>
        <p15:guide id="2" pos="102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008EEE"/>
    <a:srgbClr val="0198FF"/>
    <a:srgbClr val="0071C0"/>
    <a:srgbClr val="0D97FF"/>
    <a:srgbClr val="C9A4E4"/>
    <a:srgbClr val="77777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395" autoAdjust="0"/>
    <p:restoredTop sz="95951"/>
  </p:normalViewPr>
  <p:slideViewPr>
    <p:cSldViewPr snapToGrid="0" snapToObjects="1">
      <p:cViewPr>
        <p:scale>
          <a:sx n="30" d="100"/>
          <a:sy n="30" d="100"/>
        </p:scale>
        <p:origin x="528" y="-4181"/>
      </p:cViewPr>
      <p:guideLst>
        <p:guide orient="horz" pos="13606"/>
        <p:guide pos="102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2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endParaRPr lang="zh-Han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B48CDD4D-C113-46A4-BB44-C64D88ED8302}" type="datetimeFigureOut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2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CCF9811B-8A7F-4B31-AC08-4080A04FF5E8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1881236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49713" y="7069138"/>
            <a:ext cx="24299862" cy="150399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49713" y="22690138"/>
            <a:ext cx="24299862" cy="104298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Hans" altLang="en-US" smtClean="0"/>
              <a:t>单击此处编辑母版副标题样式</a:t>
            </a:r>
            <a:endParaRPr lang="zh-Han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C8F3B-5B24-4616-83B9-30A036454798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FC1B3-954A-48CE-9FD0-DC82E306D815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350887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B761F-848C-44AF-8108-4A03EED61BA6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195B-8E53-4D50-B0F3-27F9A17BFB7D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191948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490238" y="1731963"/>
            <a:ext cx="7289800" cy="36858575"/>
          </a:xfrm>
        </p:spPr>
        <p:txBody>
          <a:bodyPr vert="eaVert"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19250" y="1731963"/>
            <a:ext cx="21718588" cy="36858575"/>
          </a:xfrm>
        </p:spPr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18A47-9627-4BA5-A00F-E95182364880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2DDA9-7A99-4877-B92A-EDC266FC8F81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356366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B1E07-3C35-421C-BF3B-E7908032888F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78848-11E4-4192-91C4-8FDA52B5F003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238316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0769600"/>
            <a:ext cx="27944763" cy="179705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09800" y="28909963"/>
            <a:ext cx="27944763" cy="9448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B13BA-950F-4744-A5A3-28E3FD7C94A2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0147-D942-4A4C-BEA9-ABCE04453E54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369630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19250" y="10080625"/>
            <a:ext cx="14503400" cy="28509913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275050" y="10080625"/>
            <a:ext cx="14504988" cy="28509913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79DE4-1751-4943-9A5F-F3571B90FCBF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2FA67-CF68-4D95-BF03-F05DACBDC98A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102380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300288"/>
            <a:ext cx="27944763" cy="8350250"/>
          </a:xfrm>
        </p:spPr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2025" y="10590213"/>
            <a:ext cx="13706475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32025" y="15779750"/>
            <a:ext cx="13706475" cy="23209250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402050" y="10590213"/>
            <a:ext cx="13774738" cy="51895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402050" y="15779750"/>
            <a:ext cx="13774738" cy="23209250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08534-F17E-4280-B0C9-6467F551D84F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23516-752A-4A32-A87C-1AF5B1F1A53F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85907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43A7D-6F35-4D31-8B2C-9D94688DDD05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458BD-2D38-4C49-8E91-9484CE14A33B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383921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ADC80-200A-440F-A648-D2F487EA571C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85A95-32CE-42D6-B21B-AEB07AF7FF20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27204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zh-Han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CD85C-C0EA-46BC-B486-EA992D0CD4DD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4EF97-E7E1-474E-A3A0-630BD4721918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26397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025" y="2879725"/>
            <a:ext cx="10448925" cy="100806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773150" y="6219825"/>
            <a:ext cx="16403638" cy="3069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Hans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2025" y="12960350"/>
            <a:ext cx="10448925" cy="24009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8B7D8-91ED-4C9A-9389-DD869C91CD66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3A2FD-72F8-40F8-AC20-514282BB0D39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181575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1731963"/>
            <a:ext cx="29160788" cy="71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0" y="10080625"/>
            <a:ext cx="29160788" cy="285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19250" y="39341425"/>
            <a:ext cx="75628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66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FAC255A2-3BAA-47CC-A279-73F974C6E45E}" type="datetime1">
              <a:rPr lang="zh-Hans" altLang="en-US"/>
              <a:pPr>
                <a:defRPr/>
              </a:pPr>
              <a:t>2016/4/28</a:t>
            </a:fld>
            <a:endParaRPr lang="en-US" altLang="zh-Han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069638" y="39341425"/>
            <a:ext cx="1026001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66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endParaRPr lang="en-US" altLang="zh-Han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218775" y="39341425"/>
            <a:ext cx="7561263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96" tIns="215998" rIns="431996" bIns="2159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66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2D1F73E1-C063-4C1E-A426-405488C619BA}" type="slidenum">
              <a:rPr lang="zh-Hans" altLang="en-US"/>
              <a:pPr>
                <a:defRPr/>
              </a:pPr>
              <a:t>‹#›</a:t>
            </a:fld>
            <a:endParaRPr lang="en-US" altLang="zh-Han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9588" rtl="0" eaLnBrk="0" fontAlgn="base" hangingPunct="0">
        <a:spcBef>
          <a:spcPct val="0"/>
        </a:spcBef>
        <a:spcAft>
          <a:spcPct val="0"/>
        </a:spcAft>
        <a:defRPr sz="207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19588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2pPr>
      <a:lvl3pPr algn="ctr" defTabSz="4319588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3pPr>
      <a:lvl4pPr algn="ctr" defTabSz="4319588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4pPr>
      <a:lvl5pPr algn="ctr" defTabSz="4319588" rtl="0" eaLnBrk="0" fontAlgn="base" hangingPunct="0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5pPr>
      <a:lvl6pPr marL="457200" algn="ctr" defTabSz="4319588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6pPr>
      <a:lvl7pPr marL="914400" algn="ctr" defTabSz="4319588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7pPr>
      <a:lvl8pPr marL="1371600" algn="ctr" defTabSz="4319588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8pPr>
      <a:lvl9pPr marL="1828800" algn="ctr" defTabSz="4319588" rtl="0" fontAlgn="base">
        <a:spcBef>
          <a:spcPct val="0"/>
        </a:spcBef>
        <a:spcAft>
          <a:spcPct val="0"/>
        </a:spcAft>
        <a:defRPr sz="20700">
          <a:solidFill>
            <a:schemeClr val="tx2"/>
          </a:solidFill>
          <a:latin typeface="Arial" charset="0"/>
          <a:ea typeface="宋体" charset="0"/>
        </a:defRPr>
      </a:lvl9pPr>
    </p:titleStyle>
    <p:bodyStyle>
      <a:lvl1pPr marL="1619250" indent="-1619250" algn="l" defTabSz="4319588" rtl="0" eaLnBrk="0" fontAlgn="base" hangingPunct="0">
        <a:spcBef>
          <a:spcPct val="20000"/>
        </a:spcBef>
        <a:spcAft>
          <a:spcPct val="0"/>
        </a:spcAft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963" indent="-1349375" algn="l" defTabSz="4319588" rtl="0" eaLnBrk="0" fontAlgn="base" hangingPunct="0">
        <a:spcBef>
          <a:spcPct val="20000"/>
        </a:spcBef>
        <a:spcAft>
          <a:spcPct val="0"/>
        </a:spcAft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1088" algn="l" defTabSz="4319588" rtl="0" eaLnBrk="0" fontAlgn="base" hangingPunct="0">
        <a:spcBef>
          <a:spcPct val="20000"/>
        </a:spcBef>
        <a:spcAft>
          <a:spcPct val="0"/>
        </a:spcAft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l" defTabSz="4319588" rtl="0" eaLnBrk="0" fontAlgn="base" hangingPunct="0">
        <a:spcBef>
          <a:spcPct val="20000"/>
        </a:spcBef>
        <a:spcAft>
          <a:spcPct val="0"/>
        </a:spcAft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263" indent="-1081088" algn="l" defTabSz="4319588" rtl="0" eaLnBrk="0" fontAlgn="base" hangingPunct="0">
        <a:spcBef>
          <a:spcPct val="20000"/>
        </a:spcBef>
        <a:spcAft>
          <a:spcPct val="0"/>
        </a:spcAft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/>
          <p:cNvSpPr/>
          <p:nvPr/>
        </p:nvSpPr>
        <p:spPr bwMode="auto">
          <a:xfrm>
            <a:off x="-5292" y="31249143"/>
            <a:ext cx="32399288" cy="9157704"/>
          </a:xfrm>
          <a:prstGeom prst="rect">
            <a:avLst/>
          </a:prstGeom>
          <a:gradFill flip="none" rotWithShape="1">
            <a:gsLst>
              <a:gs pos="71000">
                <a:schemeClr val="accent5">
                  <a:lumMod val="5000"/>
                  <a:lumOff val="95000"/>
                </a:schemeClr>
              </a:gs>
              <a:gs pos="100000">
                <a:schemeClr val="bg2">
                  <a:lumMod val="20000"/>
                  <a:lumOff val="80000"/>
                  <a:alpha val="25000"/>
                </a:schemeClr>
              </a:gs>
            </a:gsLst>
            <a:path path="rect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zh-Hans" altLang="en-US" b="1" dirty="0">
              <a:latin typeface="Arial" charset="0"/>
              <a:ea typeface="宋体" charset="0"/>
            </a:endParaRPr>
          </a:p>
        </p:txBody>
      </p:sp>
      <p:sp>
        <p:nvSpPr>
          <p:cNvPr id="3077" name="矩形 166"/>
          <p:cNvSpPr>
            <a:spLocks noChangeArrowheads="1"/>
          </p:cNvSpPr>
          <p:nvPr/>
        </p:nvSpPr>
        <p:spPr bwMode="auto">
          <a:xfrm>
            <a:off x="-1588" y="10558463"/>
            <a:ext cx="32399288" cy="2162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794" y="18009"/>
            <a:ext cx="32399288" cy="10574292"/>
          </a:xfrm>
          <a:prstGeom prst="rect">
            <a:avLst/>
          </a:prstGeom>
          <a:gradFill flip="none" rotWithShape="1">
            <a:gsLst>
              <a:gs pos="71000">
                <a:schemeClr val="accent5">
                  <a:lumMod val="5000"/>
                  <a:lumOff val="95000"/>
                </a:schemeClr>
              </a:gs>
              <a:gs pos="100000">
                <a:schemeClr val="bg2">
                  <a:lumMod val="20000"/>
                  <a:lumOff val="80000"/>
                  <a:alpha val="2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zh-Hans" altLang="en-US" dirty="0">
              <a:latin typeface="Arial" charset="0"/>
              <a:ea typeface="宋体" charset="0"/>
            </a:endParaRPr>
          </a:p>
        </p:txBody>
      </p:sp>
      <p:pic>
        <p:nvPicPr>
          <p:cNvPr id="3081" name="Picture 2" descr="所标（标准版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975" y="331788"/>
            <a:ext cx="42560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Text Box 3"/>
          <p:cNvSpPr txBox="1">
            <a:spLocks noChangeArrowheads="1"/>
          </p:cNvSpPr>
          <p:nvPr/>
        </p:nvSpPr>
        <p:spPr bwMode="auto">
          <a:xfrm>
            <a:off x="19042063" y="354013"/>
            <a:ext cx="12971462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5700" b="1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中国科学院软件研究所学术年会’</a:t>
            </a:r>
            <a:r>
              <a:rPr lang="en-US" altLang="zh-CN" sz="5700" b="1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5700" b="1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暨计算机科学国家重点实验室开放周</a:t>
            </a:r>
          </a:p>
        </p:txBody>
      </p:sp>
      <p:grpSp>
        <p:nvGrpSpPr>
          <p:cNvPr id="3083" name="组 4"/>
          <p:cNvGrpSpPr>
            <a:grpSpLocks/>
          </p:cNvGrpSpPr>
          <p:nvPr/>
        </p:nvGrpSpPr>
        <p:grpSpPr bwMode="auto">
          <a:xfrm>
            <a:off x="833438" y="1360488"/>
            <a:ext cx="15365412" cy="3983037"/>
            <a:chOff x="7927975" y="3643292"/>
            <a:chExt cx="15364787" cy="3981833"/>
          </a:xfrm>
        </p:grpSpPr>
        <p:sp>
          <p:nvSpPr>
            <p:cNvPr id="2" name="矩形 10"/>
            <p:cNvSpPr>
              <a:spLocks noChangeArrowheads="1"/>
            </p:cNvSpPr>
            <p:nvPr/>
          </p:nvSpPr>
          <p:spPr bwMode="auto">
            <a:xfrm>
              <a:off x="7927975" y="4254854"/>
              <a:ext cx="15364787" cy="337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endParaRPr lang="zh-Hans" altLang="en-US" sz="8800" b="1" dirty="0" smtClean="0">
                <a:ln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Hans" sz="5400" dirty="0" smtClean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    </a:t>
              </a:r>
            </a:p>
          </p:txBody>
        </p:sp>
        <p:grpSp>
          <p:nvGrpSpPr>
            <p:cNvPr id="3153" name="组 2"/>
            <p:cNvGrpSpPr>
              <a:grpSpLocks/>
            </p:cNvGrpSpPr>
            <p:nvPr/>
          </p:nvGrpSpPr>
          <p:grpSpPr bwMode="auto">
            <a:xfrm>
              <a:off x="8628034" y="3643292"/>
              <a:ext cx="6799160" cy="1578649"/>
              <a:chOff x="1847028" y="-462459"/>
              <a:chExt cx="6799160" cy="1578649"/>
            </a:xfrm>
          </p:grpSpPr>
          <p:pic>
            <p:nvPicPr>
              <p:cNvPr id="14450" name="图片 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847028" y="-462459"/>
                <a:ext cx="1350908" cy="142831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808080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文本框 2"/>
              <p:cNvSpPr txBox="1">
                <a:spLocks noChangeArrowheads="1"/>
              </p:cNvSpPr>
              <p:nvPr/>
            </p:nvSpPr>
            <p:spPr bwMode="auto">
              <a:xfrm flipH="1">
                <a:off x="3342392" y="-329149"/>
                <a:ext cx="5303622" cy="1445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kumimoji="1" lang="en-US" altLang="zh-CN" sz="8800" b="1" dirty="0" smtClean="0">
                    <a:ln>
                      <a:solidFill>
                        <a:schemeClr val="bg1"/>
                      </a:solidFill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oper Black" panose="0208090404030B020404" pitchFamily="18" charset="0"/>
                  </a:rPr>
                  <a:t>Bench4Q</a:t>
                </a:r>
                <a:endParaRPr kumimoji="1" lang="zh-CN" altLang="en-US" sz="8800" b="1" dirty="0" smtClean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oper Black" panose="0208090404030B020404" pitchFamily="18" charset="0"/>
                </a:endParaRPr>
              </a:p>
            </p:txBody>
          </p:sp>
        </p:grpSp>
      </p:grpSp>
      <p:sp>
        <p:nvSpPr>
          <p:cNvPr id="3084" name="矩形 1"/>
          <p:cNvSpPr>
            <a:spLocks noChangeArrowheads="1"/>
          </p:cNvSpPr>
          <p:nvPr/>
        </p:nvSpPr>
        <p:spPr bwMode="auto">
          <a:xfrm>
            <a:off x="1339850" y="6991350"/>
            <a:ext cx="13464390" cy="68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5025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应用上线运行前，开发人员是否还在为这些问题“纠结”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085" name="矩形 1"/>
          <p:cNvSpPr>
            <a:spLocks noChangeArrowheads="1"/>
          </p:cNvSpPr>
          <p:nvPr/>
        </p:nvSpPr>
        <p:spPr bwMode="auto">
          <a:xfrm>
            <a:off x="808038" y="11134725"/>
            <a:ext cx="30621287" cy="19803423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3086" name="组 30"/>
          <p:cNvGrpSpPr>
            <a:grpSpLocks/>
          </p:cNvGrpSpPr>
          <p:nvPr/>
        </p:nvGrpSpPr>
        <p:grpSpPr bwMode="auto">
          <a:xfrm>
            <a:off x="22447250" y="31902400"/>
            <a:ext cx="9855200" cy="7321550"/>
            <a:chOff x="467544" y="1052736"/>
            <a:chExt cx="8424936" cy="5449770"/>
          </a:xfrm>
        </p:grpSpPr>
        <p:sp>
          <p:nvSpPr>
            <p:cNvPr id="3128" name="圆角矩形 31"/>
            <p:cNvSpPr>
              <a:spLocks noChangeArrowheads="1"/>
            </p:cNvSpPr>
            <p:nvPr/>
          </p:nvSpPr>
          <p:spPr bwMode="gray">
            <a:xfrm>
              <a:off x="467544" y="1052736"/>
              <a:ext cx="8424936" cy="60216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FF3300"/>
                </a:buClr>
                <a:buSzPct val="75000"/>
              </a:pP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应用在国家重大任务、国内外软件企业的核心产品、重要</a:t>
              </a:r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领域系统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肘形连接符 32"/>
            <p:cNvCxnSpPr/>
            <p:nvPr/>
          </p:nvCxnSpPr>
          <p:spPr bwMode="auto">
            <a:xfrm rot="16200000" flipH="1">
              <a:off x="831986" y="1727094"/>
              <a:ext cx="540014" cy="389491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/>
            <p:nvPr/>
          </p:nvCxnSpPr>
          <p:spPr bwMode="auto">
            <a:xfrm rot="16200000" flipH="1">
              <a:off x="426680" y="2126492"/>
              <a:ext cx="1350626" cy="389491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/>
            <p:nvPr/>
          </p:nvCxnSpPr>
          <p:spPr bwMode="auto">
            <a:xfrm rot="16200000" flipH="1">
              <a:off x="427271" y="2930605"/>
              <a:ext cx="1349444" cy="389491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 bwMode="auto">
            <a:xfrm rot="16200000" flipH="1">
              <a:off x="426090" y="3727037"/>
              <a:ext cx="1351808" cy="389491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 bwMode="auto">
            <a:xfrm rot="16200000" flipH="1">
              <a:off x="428868" y="4644764"/>
              <a:ext cx="1343536" cy="386777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 bwMode="auto">
            <a:xfrm rot="16200000" flipH="1">
              <a:off x="425388" y="5325985"/>
              <a:ext cx="1342354" cy="386776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图片 5"/>
            <p:cNvPicPr>
              <a:picLocks noChangeAspect="1"/>
            </p:cNvPicPr>
            <p:nvPr/>
          </p:nvPicPr>
          <p:blipFill>
            <a:blip r:embed="rId4" cstate="print"/>
            <a:srcRect t="20087" b="19341"/>
            <a:stretch>
              <a:fillRect/>
            </a:stretch>
          </p:blipFill>
          <p:spPr bwMode="auto">
            <a:xfrm>
              <a:off x="5003554" y="3659995"/>
              <a:ext cx="2030461" cy="608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34716" y="2688708"/>
              <a:ext cx="1811384" cy="685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1" name="图片 7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48040" y="3666099"/>
              <a:ext cx="1198060" cy="579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93645" y="1683277"/>
              <a:ext cx="1791924" cy="641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3" name="Picture 2" descr="C:\Documents and Settings\otc\桌面\images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09642" y="5355792"/>
              <a:ext cx="1215111" cy="45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4" name="Picture 18" descr="CS&amp;S中软-矢量网络软件标志 点击看大图"/>
            <p:cNvPicPr>
              <a:picLocks noChangeAspect="1" noChangeArrowheads="1"/>
            </p:cNvPicPr>
            <p:nvPr/>
          </p:nvPicPr>
          <p:blipFill>
            <a:blip r:embed="rId9" cstate="print"/>
            <a:srcRect l="3032" t="8607" r="3268" b="8855"/>
            <a:stretch>
              <a:fillRect/>
            </a:stretch>
          </p:blipFill>
          <p:spPr bwMode="auto">
            <a:xfrm>
              <a:off x="5053820" y="2670789"/>
              <a:ext cx="1106036" cy="737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7" t="42489" r="33689" b="42203"/>
            <a:stretch/>
          </p:blipFill>
          <p:spPr>
            <a:xfrm>
              <a:off x="7176947" y="1773960"/>
              <a:ext cx="1269153" cy="57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8" t="13583" r="14488" b="21931"/>
            <a:stretch/>
          </p:blipFill>
          <p:spPr>
            <a:xfrm>
              <a:off x="5003554" y="4407101"/>
              <a:ext cx="1060453" cy="649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855" y="4606175"/>
              <a:ext cx="2067245" cy="381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48" name="图片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0"/>
            <a:stretch>
              <a:fillRect/>
            </a:stretch>
          </p:blipFill>
          <p:spPr bwMode="auto">
            <a:xfrm>
              <a:off x="6330338" y="5277437"/>
              <a:ext cx="1505416" cy="364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2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507" y="5635287"/>
              <a:ext cx="67945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圆角矩形 50"/>
            <p:cNvSpPr>
              <a:spLocks noChangeArrowheads="1"/>
            </p:cNvSpPr>
            <p:nvPr/>
          </p:nvSpPr>
          <p:spPr bwMode="gray">
            <a:xfrm>
              <a:off x="1219383" y="1890526"/>
              <a:ext cx="3580055" cy="60264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中国软件评测中心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(CSTC)</a:t>
              </a:r>
            </a:p>
            <a:p>
              <a:pPr>
                <a:defRPr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核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高基项目评测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验证任务</a:t>
              </a:r>
              <a:endPara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52" name="圆角矩形 51"/>
            <p:cNvSpPr>
              <a:spLocks noChangeArrowheads="1"/>
            </p:cNvSpPr>
            <p:nvPr/>
          </p:nvSpPr>
          <p:spPr bwMode="gray">
            <a:xfrm>
              <a:off x="1219383" y="2695230"/>
              <a:ext cx="3580055" cy="60146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软件与集成电路促进中心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(CSIP)</a:t>
              </a:r>
            </a:p>
            <a:p>
              <a:pPr>
                <a:defRPr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核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高基联合攻关评测验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证任务</a:t>
              </a:r>
              <a:endPara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53" name="圆角矩形 52"/>
            <p:cNvSpPr>
              <a:spLocks noChangeArrowheads="1"/>
            </p:cNvSpPr>
            <p:nvPr/>
          </p:nvSpPr>
          <p:spPr bwMode="gray">
            <a:xfrm>
              <a:off x="1219383" y="3498752"/>
              <a:ext cx="3580055" cy="60146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中软、中创、东方通、金蝶、达梦</a:t>
              </a:r>
              <a:endParaRPr lang="en-US" altLang="zh-CN" sz="20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  <a:p>
              <a:pPr>
                <a:defRPr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企业核心产品评测验证</a:t>
              </a:r>
            </a:p>
          </p:txBody>
        </p:sp>
        <p:sp>
          <p:nvSpPr>
            <p:cNvPr id="54" name="圆角矩形 53"/>
            <p:cNvSpPr>
              <a:spLocks noChangeArrowheads="1"/>
            </p:cNvSpPr>
            <p:nvPr/>
          </p:nvSpPr>
          <p:spPr bwMode="gray">
            <a:xfrm>
              <a:off x="1219383" y="4295184"/>
              <a:ext cx="3580055" cy="60382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中国能建</a:t>
              </a:r>
              <a:endParaRPr lang="en-US" altLang="zh-CN" sz="20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  <a:p>
              <a:pPr>
                <a:defRPr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电网流式数据处理系统评测验证</a:t>
              </a:r>
              <a:endPara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55" name="圆角矩形 54"/>
            <p:cNvSpPr>
              <a:spLocks noChangeArrowheads="1"/>
            </p:cNvSpPr>
            <p:nvPr/>
          </p:nvSpPr>
          <p:spPr bwMode="gray">
            <a:xfrm>
              <a:off x="1216668" y="5102251"/>
              <a:ext cx="3578698" cy="60382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IBM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中国开发中心</a:t>
              </a:r>
              <a:endParaRPr lang="en-US" altLang="zh-CN" sz="20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  <a:p>
              <a:pPr>
                <a:defRPr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WebSphere </a:t>
              </a:r>
              <a:r>
                <a:rPr lang="en-US" altLang="zh-CN" sz="160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ExtrmeScale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产品评测验证</a:t>
              </a:r>
            </a:p>
          </p:txBody>
        </p:sp>
        <p:sp>
          <p:nvSpPr>
            <p:cNvPr id="56" name="圆角矩形 55"/>
            <p:cNvSpPr>
              <a:spLocks noChangeArrowheads="1"/>
            </p:cNvSpPr>
            <p:nvPr/>
          </p:nvSpPr>
          <p:spPr bwMode="gray">
            <a:xfrm>
              <a:off x="1219383" y="5901047"/>
              <a:ext cx="3580055" cy="60145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rnd">
              <a:solidFill>
                <a:srgbClr val="7F7F7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开源社区</a:t>
              </a:r>
              <a:endParaRPr lang="en-US" altLang="zh-CN" sz="20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  <a:p>
              <a:pPr>
                <a:defRPr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OW2/</a:t>
              </a:r>
              <a:r>
                <a:rPr lang="en-US" altLang="zh-CN" sz="160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Trustie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/GitHub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下载量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&gt;3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万</a:t>
              </a:r>
              <a:endPara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3088" name="组 16"/>
          <p:cNvGrpSpPr>
            <a:grpSpLocks noChangeAspect="1"/>
          </p:cNvGrpSpPr>
          <p:nvPr/>
        </p:nvGrpSpPr>
        <p:grpSpPr bwMode="auto">
          <a:xfrm>
            <a:off x="1390650" y="32275463"/>
            <a:ext cx="5238750" cy="6772275"/>
            <a:chOff x="4571331" y="1474008"/>
            <a:chExt cx="3888315" cy="531406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583114" y="4381421"/>
              <a:ext cx="3876532" cy="24066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4" descr="C:\Documents and Settings\otc\桌面\1.jp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571331" y="1474008"/>
              <a:ext cx="3845897" cy="28314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9" name="标题 1"/>
          <p:cNvSpPr txBox="1">
            <a:spLocks/>
          </p:cNvSpPr>
          <p:nvPr/>
        </p:nvSpPr>
        <p:spPr bwMode="auto">
          <a:xfrm>
            <a:off x="7559675" y="34790063"/>
            <a:ext cx="8986838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1996" tIns="215998" rIns="431996" bIns="215998" anchor="b"/>
          <a:lstStyle>
            <a:lvl1pPr defTabSz="4319588">
              <a:spcBef>
                <a:spcPct val="20000"/>
              </a:spcBef>
              <a:buChar char="•"/>
              <a:defRPr sz="15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09963" indent="-1349375" defTabSz="4319588">
              <a:spcBef>
                <a:spcPct val="20000"/>
              </a:spcBef>
              <a:buChar char="–"/>
              <a:defRPr sz="1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400675" indent="-1081088" defTabSz="4319588">
              <a:spcBef>
                <a:spcPct val="20000"/>
              </a:spcBef>
              <a:buChar char="•"/>
              <a:defRPr sz="1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559675" indent="-1079500" defTabSz="4319588">
              <a:spcBef>
                <a:spcPct val="20000"/>
              </a:spcBef>
              <a:buChar char="–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720263" indent="-1081088" defTabSz="4319588">
              <a:spcBef>
                <a:spcPct val="20000"/>
              </a:spcBef>
              <a:buChar char="»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0177463" indent="-1081088" defTabSz="4319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634663" indent="-1081088" defTabSz="4319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1091863" indent="-1081088" defTabSz="4319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1549063" indent="-1081088" defTabSz="4319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国家软件公共服务平台</a:t>
            </a:r>
            <a:endParaRPr lang="en-US" altLang="zh-CN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723900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云应用负载测试服务</a:t>
            </a:r>
            <a:endParaRPr lang="en-US" altLang="zh-CN" sz="2800" i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600" b="1" i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电网流式数据负载测试床</a:t>
            </a:r>
          </a:p>
          <a:p>
            <a:pPr indent="800100">
              <a:spcBef>
                <a:spcPct val="0"/>
              </a:spcBef>
              <a:buFontTx/>
              <a:buNone/>
              <a:defRPr/>
            </a:pPr>
            <a:r>
              <a:rPr lang="en-US" altLang="zh-CN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万智能电表</a:t>
            </a:r>
            <a:r>
              <a:rPr lang="zh-CN" altLang="en-US" sz="2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的用电数据负载</a:t>
            </a:r>
            <a:endParaRPr lang="en-US" altLang="zh-CN" sz="28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800100">
              <a:spcBef>
                <a:spcPct val="0"/>
              </a:spcBef>
              <a:buFontTx/>
              <a:buNone/>
              <a:defRPr/>
            </a:pPr>
            <a:r>
              <a:rPr lang="en-US" altLang="zh-CN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万并发用户</a:t>
            </a:r>
            <a:r>
              <a:rPr lang="zh-CN" altLang="en-US" sz="2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的电费查询负载</a:t>
            </a:r>
            <a:endParaRPr lang="en-US" altLang="zh-CN" sz="28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交通流式数据负载测试床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800100">
              <a:spcBef>
                <a:spcPct val="0"/>
              </a:spcBef>
              <a:buFontTx/>
              <a:buNone/>
              <a:defRPr/>
            </a:pPr>
            <a:r>
              <a:rPr lang="zh-CN" altLang="en-US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万辆出租车</a:t>
            </a:r>
            <a:r>
              <a:rPr lang="zh-CN" altLang="en-US" sz="2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en-US" altLang="zh-CN" sz="2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8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线连接符 76"/>
          <p:cNvCxnSpPr/>
          <p:nvPr/>
        </p:nvCxnSpPr>
        <p:spPr bwMode="auto">
          <a:xfrm>
            <a:off x="15714663" y="32153225"/>
            <a:ext cx="0" cy="262255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直线连接符 78"/>
          <p:cNvCxnSpPr/>
          <p:nvPr/>
        </p:nvCxnSpPr>
        <p:spPr bwMode="auto">
          <a:xfrm>
            <a:off x="7637463" y="34893250"/>
            <a:ext cx="80772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直线连接符 89"/>
          <p:cNvCxnSpPr/>
          <p:nvPr/>
        </p:nvCxnSpPr>
        <p:spPr bwMode="auto">
          <a:xfrm flipH="1" flipV="1">
            <a:off x="7335838" y="34810700"/>
            <a:ext cx="26987" cy="45243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矩形 14357"/>
          <p:cNvSpPr/>
          <p:nvPr/>
        </p:nvSpPr>
        <p:spPr>
          <a:xfrm>
            <a:off x="1203524" y="2897922"/>
            <a:ext cx="21626434" cy="144655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1" lang="zh-CN" altLang="en-US" sz="8800" b="1" dirty="0" smtClean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负载测试驱动的云应用性能异常检测与定位</a:t>
            </a:r>
            <a:endParaRPr lang="zh-CN" altLang="en-US" sz="8800" b="1" dirty="0" smtClean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97" name="矩形 10"/>
          <p:cNvSpPr>
            <a:spLocks noChangeArrowheads="1"/>
          </p:cNvSpPr>
          <p:nvPr/>
        </p:nvSpPr>
        <p:spPr bwMode="auto">
          <a:xfrm>
            <a:off x="1016000" y="4919663"/>
            <a:ext cx="161988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5025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我的应用能够支撑多少在线用户？</a:t>
            </a: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5025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需要什么配置的服务器？</a:t>
            </a: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5025"/>
              </a:lnSpc>
            </a:pPr>
            <a:r>
              <a:rPr lang="en-US" altLang="zh-CN" sz="3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？读写分离？</a:t>
            </a:r>
            <a:r>
              <a:rPr lang="en-US" altLang="zh-CN" sz="3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4" name="矩形 120"/>
          <p:cNvSpPr>
            <a:spLocks noChangeArrowheads="1"/>
          </p:cNvSpPr>
          <p:nvPr/>
        </p:nvSpPr>
        <p:spPr bwMode="auto">
          <a:xfrm>
            <a:off x="-42863" y="40286678"/>
            <a:ext cx="32443738" cy="2917130"/>
          </a:xfrm>
          <a:prstGeom prst="rect">
            <a:avLst/>
          </a:prstGeom>
          <a:solidFill>
            <a:srgbClr val="0071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0071C0"/>
              </a:solidFill>
            </a:endParaRPr>
          </a:p>
        </p:txBody>
      </p:sp>
      <p:sp>
        <p:nvSpPr>
          <p:cNvPr id="3104" name="矩形 10"/>
          <p:cNvSpPr>
            <a:spLocks noChangeArrowheads="1"/>
          </p:cNvSpPr>
          <p:nvPr/>
        </p:nvSpPr>
        <p:spPr bwMode="auto">
          <a:xfrm>
            <a:off x="1062304" y="26819848"/>
            <a:ext cx="7293967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zh-CN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使用交互式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前端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录制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定制负载</a:t>
            </a:r>
            <a:r>
              <a:rPr lang="zh-CN" altLang="zh-CN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测试脚本，利用云端资源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实现</a:t>
            </a:r>
            <a:r>
              <a:rPr lang="zh-CN" altLang="zh-CN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大规模负载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实时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收集待测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系统性能状态以及服务器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资源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状态</a:t>
            </a:r>
            <a:endParaRPr lang="zh-CN" altLang="zh-CN" sz="3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107" name="Picture 122" descr="https://www.appdynamics.com/media/uploaded-images/1455215021/.thumbnails/home-page-icon_know-250x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370" y="7097767"/>
            <a:ext cx="2880000" cy="24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8" name="文本框 7"/>
          <p:cNvSpPr txBox="1">
            <a:spLocks noChangeArrowheads="1"/>
          </p:cNvSpPr>
          <p:nvPr/>
        </p:nvSpPr>
        <p:spPr bwMode="auto">
          <a:xfrm>
            <a:off x="19991705" y="9455432"/>
            <a:ext cx="42973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性能异常检测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05" name="Picture 118" descr="https://www.appdynamics.com/media/uploaded-images/1455215021/.thumbnails/home-page-icon_see-250x0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892" y="6692655"/>
            <a:ext cx="2878611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9" name="文本框 2"/>
          <p:cNvSpPr txBox="1">
            <a:spLocks noChangeArrowheads="1"/>
          </p:cNvSpPr>
          <p:nvPr/>
        </p:nvSpPr>
        <p:spPr bwMode="auto">
          <a:xfrm>
            <a:off x="27124025" y="9455432"/>
            <a:ext cx="4786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数据驱动测试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pic>
        <p:nvPicPr>
          <p:cNvPr id="3106" name="Picture 120" descr="https://www.appdynamics.com/media/uploaded-images/1455215021/.thumbnails/home-page-icon_act-250x0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346" y="6692655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0" name="文本框 7"/>
          <p:cNvSpPr txBox="1">
            <a:spLocks noChangeArrowheads="1"/>
          </p:cNvSpPr>
          <p:nvPr/>
        </p:nvSpPr>
        <p:spPr bwMode="auto">
          <a:xfrm>
            <a:off x="23690893" y="9455432"/>
            <a:ext cx="40417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代码定位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2" name="图片 7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738" y="38565138"/>
            <a:ext cx="1036637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" name="图片 7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75" y="38546088"/>
            <a:ext cx="11096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4" name="图片 7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50" y="38554025"/>
            <a:ext cx="113506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16" name="组合 7"/>
          <p:cNvGrpSpPr>
            <a:grpSpLocks/>
          </p:cNvGrpSpPr>
          <p:nvPr/>
        </p:nvGrpSpPr>
        <p:grpSpPr bwMode="auto">
          <a:xfrm>
            <a:off x="14385925" y="32305625"/>
            <a:ext cx="7523163" cy="6834188"/>
            <a:chOff x="15613167" y="33195209"/>
            <a:chExt cx="7523373" cy="683346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661128" y="33195209"/>
              <a:ext cx="6475412" cy="345972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</p:spPr>
        </p:pic>
        <p:pic>
          <p:nvPicPr>
            <p:cNvPr id="3123" name="图片 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3167" y="36075741"/>
              <a:ext cx="5583481" cy="395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" name="矩形 2"/>
          <p:cNvSpPr>
            <a:spLocks noChangeArrowheads="1"/>
          </p:cNvSpPr>
          <p:nvPr/>
        </p:nvSpPr>
        <p:spPr bwMode="auto">
          <a:xfrm>
            <a:off x="16011923" y="4983946"/>
            <a:ext cx="161988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1" lang="zh-CN" altLang="en-US" sz="54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让你的代码“压力山大”</a:t>
            </a:r>
          </a:p>
          <a:p>
            <a:pPr algn="ctr">
              <a:defRPr/>
            </a:pPr>
            <a:r>
              <a:rPr kumimoji="1" lang="zh-CN" altLang="en-US" sz="54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让应用上线“心中有数”</a:t>
            </a:r>
          </a:p>
        </p:txBody>
      </p:sp>
      <p:sp>
        <p:nvSpPr>
          <p:cNvPr id="3120" name="文本框 2"/>
          <p:cNvSpPr txBox="1">
            <a:spLocks noChangeArrowheads="1"/>
          </p:cNvSpPr>
          <p:nvPr/>
        </p:nvSpPr>
        <p:spPr bwMode="auto">
          <a:xfrm>
            <a:off x="19259550" y="41036875"/>
            <a:ext cx="12174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联系我们：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 :  wangwei@otcaix.iscas.ac.cn</a:t>
            </a:r>
          </a:p>
        </p:txBody>
      </p:sp>
      <p:sp>
        <p:nvSpPr>
          <p:cNvPr id="3121" name="文本框 2"/>
          <p:cNvSpPr txBox="1">
            <a:spLocks noChangeArrowheads="1"/>
          </p:cNvSpPr>
          <p:nvPr/>
        </p:nvSpPr>
        <p:spPr bwMode="auto">
          <a:xfrm>
            <a:off x="5387975" y="41036875"/>
            <a:ext cx="13281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团队负责人：王伟 副研究员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成员：任仲山、支孟轩、袁鑫晨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、唐震、张舒扬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10"/>
          <p:cNvSpPr>
            <a:spLocks noChangeArrowheads="1"/>
          </p:cNvSpPr>
          <p:nvPr/>
        </p:nvSpPr>
        <p:spPr bwMode="auto">
          <a:xfrm>
            <a:off x="8454586" y="26819848"/>
            <a:ext cx="73440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利用程序分析技术简化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探针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安装配置过程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自动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实现代码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级的细粒度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执行追踪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自适应控制监测</a:t>
            </a:r>
            <a:r>
              <a:rPr lang="zh-CN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粒度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，实现轻量化的应用行为捕获与代码定位</a:t>
            </a:r>
            <a:endParaRPr lang="zh-CN" altLang="zh-CN" sz="3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3" name="矩形 10"/>
          <p:cNvSpPr>
            <a:spLocks noChangeArrowheads="1"/>
          </p:cNvSpPr>
          <p:nvPr/>
        </p:nvSpPr>
        <p:spPr bwMode="auto">
          <a:xfrm>
            <a:off x="15973894" y="26822597"/>
            <a:ext cx="73440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实时测试、即席展现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，提供可视化界面辅助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运维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人员检测、定位问题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扩展业界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流行的开源监测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工具</a:t>
            </a:r>
            <a:r>
              <a:rPr lang="en-US" altLang="zh-CN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inpoint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，支持端到端性能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追踪</a:t>
            </a:r>
            <a:endParaRPr lang="zh-CN" altLang="zh-CN" sz="3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5" name="矩形 10"/>
          <p:cNvSpPr>
            <a:spLocks noChangeArrowheads="1"/>
          </p:cNvSpPr>
          <p:nvPr/>
        </p:nvSpPr>
        <p:spPr bwMode="auto">
          <a:xfrm>
            <a:off x="23430750" y="26823157"/>
            <a:ext cx="740875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基于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反馈的测试用例优化与负载动态调整，实现测试驱动的应用性能异常检测与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定位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监测数据驱动的测试过程优化，助力快速迭代，缩短应用发布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周期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4331" y="32085170"/>
            <a:ext cx="8420131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国际程序竞赛第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DevOps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NASAC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竞赛二等奖（前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年度中国云创新大奖赛商业创意优胜奖（前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国际程序竞赛第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名（云测试版）</a:t>
            </a:r>
          </a:p>
        </p:txBody>
      </p:sp>
      <p:sp>
        <p:nvSpPr>
          <p:cNvPr id="99" name="文本框 2"/>
          <p:cNvSpPr txBox="1">
            <a:spLocks noChangeArrowheads="1"/>
          </p:cNvSpPr>
          <p:nvPr/>
        </p:nvSpPr>
        <p:spPr bwMode="auto">
          <a:xfrm>
            <a:off x="16751915" y="9455432"/>
            <a:ext cx="34387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云化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负载测试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 8"/>
          <p:cNvGrpSpPr>
            <a:grpSpLocks noChangeAspect="1"/>
          </p:cNvGrpSpPr>
          <p:nvPr/>
        </p:nvGrpSpPr>
        <p:grpSpPr bwMode="auto">
          <a:xfrm>
            <a:off x="17265585" y="7695293"/>
            <a:ext cx="2337334" cy="1964131"/>
            <a:chOff x="23161625" y="7416801"/>
            <a:chExt cx="2828923" cy="2384426"/>
          </a:xfrm>
        </p:grpSpPr>
        <p:grpSp>
          <p:nvGrpSpPr>
            <p:cNvPr id="101" name="组合 59"/>
            <p:cNvGrpSpPr>
              <a:grpSpLocks/>
            </p:cNvGrpSpPr>
            <p:nvPr/>
          </p:nvGrpSpPr>
          <p:grpSpPr bwMode="auto">
            <a:xfrm>
              <a:off x="23161625" y="7416801"/>
              <a:ext cx="2828923" cy="2384426"/>
              <a:chOff x="7645398" y="2635386"/>
              <a:chExt cx="3149970" cy="2413571"/>
            </a:xfrm>
          </p:grpSpPr>
          <p:sp>
            <p:nvSpPr>
              <p:cNvPr id="122" name="弧形 56"/>
              <p:cNvSpPr/>
              <p:nvPr/>
            </p:nvSpPr>
            <p:spPr>
              <a:xfrm>
                <a:off x="7645398" y="3157087"/>
                <a:ext cx="1015801" cy="914948"/>
              </a:xfrm>
              <a:prstGeom prst="arc">
                <a:avLst>
                  <a:gd name="adj1" fmla="val 5069376"/>
                  <a:gd name="adj2" fmla="val 17793903"/>
                </a:avLst>
              </a:prstGeom>
              <a:solidFill>
                <a:schemeClr val="bg1"/>
              </a:solidFill>
              <a:ln w="38100"/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Hans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弧形 57"/>
              <p:cNvSpPr>
                <a:spLocks/>
              </p:cNvSpPr>
              <p:nvPr/>
            </p:nvSpPr>
            <p:spPr bwMode="auto">
              <a:xfrm rot="4859173">
                <a:off x="8097012" y="2770761"/>
                <a:ext cx="2413571" cy="2142820"/>
              </a:xfrm>
              <a:custGeom>
                <a:avLst/>
                <a:gdLst>
                  <a:gd name="T0" fmla="*/ 488845 w 2413571"/>
                  <a:gd name="T1" fmla="*/ 1932593 h 2142820"/>
                  <a:gd name="T2" fmla="*/ 9196 w 2413571"/>
                  <a:gd name="T3" fmla="*/ 939388 h 2142820"/>
                  <a:gd name="T4" fmla="*/ 705212 w 2413571"/>
                  <a:gd name="T5" fmla="*/ 96925 h 21428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13571" h="2142820" stroke="0">
                    <a:moveTo>
                      <a:pt x="488845" y="1932593"/>
                    </a:moveTo>
                    <a:cubicBezTo>
                      <a:pt x="138841" y="1702599"/>
                      <a:pt x="-44460" y="1323038"/>
                      <a:pt x="9196" y="939388"/>
                    </a:cubicBezTo>
                    <a:cubicBezTo>
                      <a:pt x="60808" y="570359"/>
                      <a:pt x="324255" y="251481"/>
                      <a:pt x="705212" y="96925"/>
                    </a:cubicBezTo>
                    <a:lnTo>
                      <a:pt x="1206786" y="1071410"/>
                    </a:lnTo>
                    <a:lnTo>
                      <a:pt x="488845" y="1932593"/>
                    </a:lnTo>
                    <a:close/>
                  </a:path>
                  <a:path w="2413571" h="2142820" fill="none">
                    <a:moveTo>
                      <a:pt x="488845" y="1932593"/>
                    </a:moveTo>
                    <a:cubicBezTo>
                      <a:pt x="138841" y="1702599"/>
                      <a:pt x="-44460" y="1323038"/>
                      <a:pt x="9196" y="939388"/>
                    </a:cubicBezTo>
                    <a:cubicBezTo>
                      <a:pt x="60808" y="570359"/>
                      <a:pt x="324255" y="251481"/>
                      <a:pt x="705212" y="96925"/>
                    </a:cubicBezTo>
                  </a:path>
                </a:pathLst>
              </a:custGeom>
              <a:solidFill>
                <a:schemeClr val="bg1"/>
              </a:solidFill>
              <a:ln w="38100" cap="flat" cmpd="sng">
                <a:solidFill>
                  <a:srgbClr val="7A91A8"/>
                </a:solidFill>
                <a:prstDash val="solid"/>
                <a:miter lim="800000"/>
                <a:headEnd/>
                <a:tailEnd/>
              </a:ln>
              <a:effectLst>
                <a:outerShdw blurRad="50800" dist="38100" dir="18900000" algn="b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4" name="弧形 58"/>
              <p:cNvSpPr>
                <a:spLocks/>
              </p:cNvSpPr>
              <p:nvPr/>
            </p:nvSpPr>
            <p:spPr bwMode="auto">
              <a:xfrm flipH="1">
                <a:off x="9747437" y="3130044"/>
                <a:ext cx="1047931" cy="1020866"/>
              </a:xfrm>
              <a:custGeom>
                <a:avLst/>
                <a:gdLst>
                  <a:gd name="T0" fmla="*/ 647908 w 1047931"/>
                  <a:gd name="T1" fmla="*/ 1006380 h 1020866"/>
                  <a:gd name="T2" fmla="*/ 75590 w 1047931"/>
                  <a:gd name="T3" fmla="*/ 774539 h 1020866"/>
                  <a:gd name="T4" fmla="*/ 145670 w 1047931"/>
                  <a:gd name="T5" fmla="*/ 157260 h 1020866"/>
                  <a:gd name="T6" fmla="*/ 753411 w 1047931"/>
                  <a:gd name="T7" fmla="*/ 51542 h 10208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47931" h="1020866" stroke="0">
                    <a:moveTo>
                      <a:pt x="647908" y="1006380"/>
                    </a:moveTo>
                    <a:cubicBezTo>
                      <a:pt x="425638" y="1059095"/>
                      <a:pt x="193955" y="965242"/>
                      <a:pt x="75590" y="774539"/>
                    </a:cubicBezTo>
                    <a:cubicBezTo>
                      <a:pt x="-47010" y="577012"/>
                      <a:pt x="-18276" y="323915"/>
                      <a:pt x="145670" y="157260"/>
                    </a:cubicBezTo>
                    <a:cubicBezTo>
                      <a:pt x="303170" y="-2842"/>
                      <a:pt x="548765" y="-45564"/>
                      <a:pt x="753411" y="51542"/>
                    </a:cubicBezTo>
                    <a:lnTo>
                      <a:pt x="523966" y="510433"/>
                    </a:lnTo>
                    <a:lnTo>
                      <a:pt x="647908" y="1006380"/>
                    </a:lnTo>
                    <a:close/>
                  </a:path>
                  <a:path w="1047931" h="1020866" fill="none">
                    <a:moveTo>
                      <a:pt x="647908" y="1006380"/>
                    </a:moveTo>
                    <a:cubicBezTo>
                      <a:pt x="425638" y="1059095"/>
                      <a:pt x="193955" y="965242"/>
                      <a:pt x="75590" y="774539"/>
                    </a:cubicBezTo>
                    <a:cubicBezTo>
                      <a:pt x="-47010" y="577012"/>
                      <a:pt x="-18276" y="323915"/>
                      <a:pt x="145670" y="157260"/>
                    </a:cubicBezTo>
                    <a:cubicBezTo>
                      <a:pt x="303170" y="-2842"/>
                      <a:pt x="548765" y="-45564"/>
                      <a:pt x="753411" y="51542"/>
                    </a:cubicBezTo>
                  </a:path>
                </a:pathLst>
              </a:custGeom>
              <a:solidFill>
                <a:schemeClr val="bg1"/>
              </a:solidFill>
              <a:ln w="38100" cap="flat" cmpd="sng">
                <a:solidFill>
                  <a:srgbClr val="7A91A8"/>
                </a:solidFill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2" name="圆角矩形 101"/>
            <p:cNvSpPr/>
            <p:nvPr/>
          </p:nvSpPr>
          <p:spPr bwMode="auto">
            <a:xfrm>
              <a:off x="24611046" y="7985635"/>
              <a:ext cx="1033239" cy="533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5" name="矩形 7"/>
            <p:cNvSpPr>
              <a:spLocks noChangeArrowheads="1"/>
            </p:cNvSpPr>
            <p:nvPr/>
          </p:nvSpPr>
          <p:spPr bwMode="auto">
            <a:xfrm>
              <a:off x="23604819" y="8104187"/>
              <a:ext cx="2039656" cy="7123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106" name="组合 74"/>
            <p:cNvGrpSpPr>
              <a:grpSpLocks/>
            </p:cNvGrpSpPr>
            <p:nvPr/>
          </p:nvGrpSpPr>
          <p:grpSpPr bwMode="auto">
            <a:xfrm>
              <a:off x="23742653" y="8150191"/>
              <a:ext cx="1624782" cy="1027913"/>
              <a:chOff x="8908978" y="1788761"/>
              <a:chExt cx="1194376" cy="756000"/>
            </a:xfrm>
          </p:grpSpPr>
          <p:grpSp>
            <p:nvGrpSpPr>
              <p:cNvPr id="107" name="组合 62"/>
              <p:cNvGrpSpPr>
                <a:grpSpLocks/>
              </p:cNvGrpSpPr>
              <p:nvPr/>
            </p:nvGrpSpPr>
            <p:grpSpPr bwMode="auto">
              <a:xfrm>
                <a:off x="8908978" y="1789956"/>
                <a:ext cx="359427" cy="753076"/>
                <a:chOff x="4673920" y="4073267"/>
                <a:chExt cx="597761" cy="1268701"/>
              </a:xfrm>
            </p:grpSpPr>
            <p:sp>
              <p:nvSpPr>
                <p:cNvPr id="118" name="流程图: 联系 15"/>
                <p:cNvSpPr/>
                <p:nvPr/>
              </p:nvSpPr>
              <p:spPr>
                <a:xfrm>
                  <a:off x="4751888" y="4072873"/>
                  <a:ext cx="455883" cy="456540"/>
                </a:xfrm>
                <a:prstGeom prst="flowChartConnector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圆角矩形 118"/>
                <p:cNvSpPr/>
                <p:nvPr/>
              </p:nvSpPr>
              <p:spPr>
                <a:xfrm>
                  <a:off x="4674551" y="4534930"/>
                  <a:ext cx="605131" cy="482746"/>
                </a:xfrm>
                <a:prstGeom prst="roundRect">
                  <a:avLst>
                    <a:gd name="adj" fmla="val 28031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4833295" y="4694926"/>
                  <a:ext cx="293068" cy="64687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4808873" y="4623204"/>
                  <a:ext cx="340556" cy="16827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8" name="组合 63"/>
              <p:cNvGrpSpPr>
                <a:grpSpLocks/>
              </p:cNvGrpSpPr>
              <p:nvPr/>
            </p:nvGrpSpPr>
            <p:grpSpPr bwMode="auto">
              <a:xfrm>
                <a:off x="9319509" y="1788761"/>
                <a:ext cx="360000" cy="756000"/>
                <a:chOff x="4672692" y="4071257"/>
                <a:chExt cx="598714" cy="1273628"/>
              </a:xfrm>
            </p:grpSpPr>
            <p:sp>
              <p:nvSpPr>
                <p:cNvPr id="114" name="流程图: 联系 64"/>
                <p:cNvSpPr/>
                <p:nvPr/>
              </p:nvSpPr>
              <p:spPr>
                <a:xfrm>
                  <a:off x="4743592" y="4072877"/>
                  <a:ext cx="455883" cy="456540"/>
                </a:xfrm>
                <a:prstGeom prst="flowChartConnector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圆角矩形 114"/>
                <p:cNvSpPr/>
                <p:nvPr/>
              </p:nvSpPr>
              <p:spPr>
                <a:xfrm>
                  <a:off x="4671682" y="4534934"/>
                  <a:ext cx="596990" cy="482746"/>
                </a:xfrm>
                <a:prstGeom prst="roundRect">
                  <a:avLst>
                    <a:gd name="adj" fmla="val 28031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4824999" y="4694929"/>
                  <a:ext cx="290354" cy="64687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4799221" y="4624586"/>
                  <a:ext cx="343269" cy="16689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9" name="组合 68"/>
              <p:cNvGrpSpPr>
                <a:grpSpLocks/>
              </p:cNvGrpSpPr>
              <p:nvPr/>
            </p:nvGrpSpPr>
            <p:grpSpPr bwMode="auto">
              <a:xfrm>
                <a:off x="9743354" y="1788761"/>
                <a:ext cx="360000" cy="756000"/>
                <a:chOff x="4672692" y="4071257"/>
                <a:chExt cx="598714" cy="1273628"/>
              </a:xfrm>
            </p:grpSpPr>
            <p:sp>
              <p:nvSpPr>
                <p:cNvPr id="110" name="流程图: 联系 69"/>
                <p:cNvSpPr/>
                <p:nvPr/>
              </p:nvSpPr>
              <p:spPr>
                <a:xfrm>
                  <a:off x="4749658" y="4072877"/>
                  <a:ext cx="449100" cy="456540"/>
                </a:xfrm>
                <a:prstGeom prst="flowChartConnector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圆角矩形 110"/>
                <p:cNvSpPr/>
                <p:nvPr/>
              </p:nvSpPr>
              <p:spPr>
                <a:xfrm>
                  <a:off x="4679105" y="4534934"/>
                  <a:ext cx="590207" cy="482746"/>
                </a:xfrm>
                <a:prstGeom prst="roundRect">
                  <a:avLst>
                    <a:gd name="adj" fmla="val 28031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4832423" y="4694929"/>
                  <a:ext cx="291711" cy="64687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4808001" y="4624586"/>
                  <a:ext cx="340555" cy="16689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5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25" name="矩形 1"/>
          <p:cNvSpPr>
            <a:spLocks noChangeArrowheads="1"/>
          </p:cNvSpPr>
          <p:nvPr/>
        </p:nvSpPr>
        <p:spPr bwMode="auto">
          <a:xfrm>
            <a:off x="1339850" y="7904969"/>
            <a:ext cx="1346439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5025"/>
              </a:lnSpc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Bench4Q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提供自助式性能管理服务，帮助开发人员实时测试应用性能表现、评估系统资源需求、诊断瓶颈问题，确保应用上线后的服务质量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圆角矩形 125"/>
          <p:cNvSpPr>
            <a:spLocks noChangeArrowheads="1"/>
          </p:cNvSpPr>
          <p:nvPr/>
        </p:nvSpPr>
        <p:spPr bwMode="auto">
          <a:xfrm>
            <a:off x="1879600" y="25482485"/>
            <a:ext cx="6120000" cy="1110933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14398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2879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43195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57593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71991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6389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700787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1518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负载测试云服务 </a:t>
            </a:r>
          </a:p>
        </p:txBody>
      </p:sp>
      <p:sp>
        <p:nvSpPr>
          <p:cNvPr id="14" name="矩形 13"/>
          <p:cNvSpPr/>
          <p:nvPr/>
        </p:nvSpPr>
        <p:spPr>
          <a:xfrm>
            <a:off x="997549" y="25482485"/>
            <a:ext cx="7537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7200" i="1" dirty="0">
              <a:solidFill>
                <a:srgbClr val="0070C0"/>
              </a:solidFill>
            </a:endParaRPr>
          </a:p>
        </p:txBody>
      </p:sp>
      <p:sp>
        <p:nvSpPr>
          <p:cNvPr id="127" name="圆角矩形 126"/>
          <p:cNvSpPr>
            <a:spLocks noChangeArrowheads="1"/>
          </p:cNvSpPr>
          <p:nvPr/>
        </p:nvSpPr>
        <p:spPr bwMode="auto">
          <a:xfrm>
            <a:off x="9273261" y="25482485"/>
            <a:ext cx="6120000" cy="1110933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14398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2879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43195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57593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71991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6389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700787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1518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动态自适应监测探针插桩</a:t>
            </a:r>
          </a:p>
        </p:txBody>
      </p:sp>
      <p:sp>
        <p:nvSpPr>
          <p:cNvPr id="128" name="矩形 127"/>
          <p:cNvSpPr/>
          <p:nvPr/>
        </p:nvSpPr>
        <p:spPr>
          <a:xfrm>
            <a:off x="8391210" y="25482485"/>
            <a:ext cx="7537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7200" i="1" dirty="0">
              <a:solidFill>
                <a:srgbClr val="0070C0"/>
              </a:solidFill>
            </a:endParaRPr>
          </a:p>
        </p:txBody>
      </p:sp>
      <p:sp>
        <p:nvSpPr>
          <p:cNvPr id="129" name="圆角矩形 128"/>
          <p:cNvSpPr>
            <a:spLocks noChangeArrowheads="1"/>
          </p:cNvSpPr>
          <p:nvPr/>
        </p:nvSpPr>
        <p:spPr bwMode="auto">
          <a:xfrm>
            <a:off x="16781222" y="25482485"/>
            <a:ext cx="6120000" cy="1110933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14398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2879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43195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57593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71991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6389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700787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1518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分布式应用可视化追踪</a:t>
            </a:r>
          </a:p>
        </p:txBody>
      </p:sp>
      <p:sp>
        <p:nvSpPr>
          <p:cNvPr id="130" name="矩形 129"/>
          <p:cNvSpPr/>
          <p:nvPr/>
        </p:nvSpPr>
        <p:spPr>
          <a:xfrm>
            <a:off x="15899171" y="25482485"/>
            <a:ext cx="7537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7200" i="1" dirty="0">
              <a:solidFill>
                <a:srgbClr val="0070C0"/>
              </a:solidFill>
            </a:endParaRPr>
          </a:p>
        </p:txBody>
      </p:sp>
      <p:sp>
        <p:nvSpPr>
          <p:cNvPr id="131" name="圆角矩形 130"/>
          <p:cNvSpPr>
            <a:spLocks noChangeArrowheads="1"/>
          </p:cNvSpPr>
          <p:nvPr/>
        </p:nvSpPr>
        <p:spPr bwMode="auto">
          <a:xfrm>
            <a:off x="24244510" y="25482485"/>
            <a:ext cx="6120000" cy="1110933"/>
          </a:xfrm>
          <a:prstGeom prst="roundRect">
            <a:avLst/>
          </a:prstGeom>
          <a:gradFill flip="none" rotWithShape="1">
            <a:gsLst>
              <a:gs pos="2000">
                <a:schemeClr val="bg1"/>
              </a:gs>
              <a:gs pos="68000">
                <a:srgbClr val="0070C0"/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14398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2879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43195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57593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71991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6389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700787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1518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数据驱动测试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过程优化</a:t>
            </a:r>
          </a:p>
        </p:txBody>
      </p:sp>
      <p:sp>
        <p:nvSpPr>
          <p:cNvPr id="132" name="矩形 131"/>
          <p:cNvSpPr/>
          <p:nvPr/>
        </p:nvSpPr>
        <p:spPr>
          <a:xfrm>
            <a:off x="23362459" y="25482485"/>
            <a:ext cx="7537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i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7200" i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53" y="12116438"/>
            <a:ext cx="12613717" cy="12662489"/>
          </a:xfrm>
          <a:prstGeom prst="rect">
            <a:avLst/>
          </a:prstGeom>
        </p:spPr>
      </p:pic>
      <p:pic>
        <p:nvPicPr>
          <p:cNvPr id="3118" name="图片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857" y="11482325"/>
            <a:ext cx="10096376" cy="655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3" name="Picture 128" descr="Call Stack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582" y="12026484"/>
            <a:ext cx="8861004" cy="549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1" name="Picture 124" descr="Server Ma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254" y="19558052"/>
            <a:ext cx="8529909" cy="51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" name="Picture 126" descr="Inspector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6" y="19885074"/>
            <a:ext cx="8860398" cy="47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矩形 1"/>
          <p:cNvSpPr>
            <a:spLocks noChangeArrowheads="1"/>
          </p:cNvSpPr>
          <p:nvPr/>
        </p:nvSpPr>
        <p:spPr bwMode="auto">
          <a:xfrm>
            <a:off x="838131" y="31662394"/>
            <a:ext cx="21334479" cy="8024951"/>
          </a:xfrm>
          <a:prstGeom prst="rect">
            <a:avLst/>
          </a:prstGeom>
          <a:noFill/>
          <a:ln w="88900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Hans" altLang="zh-Han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Hans" altLang="zh-Hans" sz="8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4702</TotalTime>
  <Pages>0</Pages>
  <Words>475</Words>
  <Characters>0</Characters>
  <Application>Microsoft Office PowerPoint</Application>
  <DocSecurity>0</DocSecurity>
  <PresentationFormat>自定义</PresentationFormat>
  <Lines>0</Lines>
  <Paragraphs>67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宋体</vt:lpstr>
      <vt:lpstr>方正姚体</vt:lpstr>
      <vt:lpstr>Calibri</vt:lpstr>
      <vt:lpstr>微软雅黑</vt:lpstr>
      <vt:lpstr>Cooper Black</vt:lpstr>
      <vt:lpstr>黑体</vt:lpstr>
      <vt:lpstr>Wingdings</vt:lpstr>
      <vt:lpstr>Arial</vt:lpstr>
      <vt:lpstr>默认设计模板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Ying</dc:creator>
  <cp:keywords/>
  <dc:description/>
  <cp:lastModifiedBy>wangwei</cp:lastModifiedBy>
  <cp:revision>303</cp:revision>
  <dcterms:created xsi:type="dcterms:W3CDTF">2013-01-25T01:44:32Z</dcterms:created>
  <dcterms:modified xsi:type="dcterms:W3CDTF">2016-04-28T08:34:18Z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2052-9.1.0.4993</vt:lpwstr>
  </property>
</Properties>
</file>